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8" r:id="rId6"/>
    <p:sldId id="397" r:id="rId7"/>
    <p:sldId id="494" r:id="rId8"/>
    <p:sldId id="576" r:id="rId9"/>
    <p:sldId id="493" r:id="rId10"/>
    <p:sldId id="499" r:id="rId11"/>
    <p:sldId id="482" r:id="rId12"/>
    <p:sldId id="496" r:id="rId13"/>
    <p:sldId id="574" r:id="rId14"/>
    <p:sldId id="575" r:id="rId15"/>
    <p:sldId id="502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3420" autoAdjust="0"/>
  </p:normalViewPr>
  <p:slideViewPr>
    <p:cSldViewPr snapToGrid="0" showGuides="1">
      <p:cViewPr varScale="1">
        <p:scale>
          <a:sx n="102" d="100"/>
          <a:sy n="102" d="100"/>
        </p:scale>
        <p:origin x="1920" y="31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1/12/2026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BB772-1889-5B5A-4493-58D4047B3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C2B09B-041E-DC81-3198-C729FCF412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4601DC-35C7-8E02-66C8-EE12794A6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5C50F-3013-2265-F956-1F69B7ACBB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1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BD9AB-0C38-AD3C-EB3B-834E58FAE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8DAB36-9A65-08A4-1E31-AA5C8C0A8A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70CB86-5543-3835-5EA5-60AFBFF97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4772D8-6FB4-DC9D-FC96-B0BB1337A7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2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STEC Ammonia Plant Load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January 21, 2026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71565-57F9-6D33-EE29-C28BD6085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1BF27-C8AC-D347-773E-57C37E355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96348-93C8-A7B6-8FA2-B51E7B3F6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Rebuild the existing Formosa to Joslin 138-kV transmission line with normal and emergency ratings of at least 485 MVA, approximately 2.41-mile; and</a:t>
            </a:r>
          </a:p>
          <a:p>
            <a:pPr lvl="0"/>
            <a:r>
              <a:rPr lang="en-US" sz="2000" dirty="0"/>
              <a:t>Rebuild the existing Tungsten to </a:t>
            </a:r>
            <a:r>
              <a:rPr lang="en-US" sz="2000" dirty="0" err="1"/>
              <a:t>Vistron</a:t>
            </a:r>
            <a:r>
              <a:rPr lang="en-US" sz="2000" dirty="0"/>
              <a:t> to Black Bayou to Big Three to Dupont 138-kV transmission line with normal and emergency ratings of at least 485 MVA, approximately 21.11-mile.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554A6-7274-EA4C-A630-A326951B7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044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 descr="Map&#10;&#10;AI-generated content may be incorrect.">
            <a:extLst>
              <a:ext uri="{FF2B5EF4-FFF2-40B4-BE49-F238E27FC236}">
                <a16:creationId xmlns:a16="http://schemas.microsoft.com/office/drawing/2014/main" id="{AB709A06-94A1-CAF3-BBAC-EFE3E135C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85" y="1233487"/>
            <a:ext cx="8303029" cy="43910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400" dirty="0"/>
              <a:t>STEC submitted the Ammonia Plant Load Project for Regional Planning Group (RPG) review in May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619028" y="1649690"/>
            <a:ext cx="8298729" cy="168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This Tier 2 STEC proposed project submission was estimated to cost $65.47 million and will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Address reliability issues due to proposed load additions in Victoria County in the Coast  Zone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D67863-2878-09AA-42F9-838E023EE7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55" y="3073139"/>
            <a:ext cx="5921889" cy="31319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868116"/>
            <a:ext cx="8534400" cy="2081609"/>
          </a:xfrm>
        </p:spPr>
        <p:txBody>
          <a:bodyPr/>
          <a:lstStyle/>
          <a:p>
            <a:r>
              <a:rPr lang="en-US" sz="2400" dirty="0"/>
              <a:t>ERCOT’s independent review verified reliability planning criteria violations in Victoria County in the Coast Weather Zone</a:t>
            </a:r>
          </a:p>
          <a:p>
            <a:r>
              <a:rPr lang="en-US" sz="2400" dirty="0"/>
              <a:t>System improvement is needed to meet reliability planning criteria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F1DD775-5F2E-C813-D8DD-85E634FCF9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566701"/>
              </p:ext>
            </p:extLst>
          </p:nvPr>
        </p:nvGraphicFramePr>
        <p:xfrm>
          <a:off x="666946" y="2980597"/>
          <a:ext cx="8090264" cy="2406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133">
                  <a:extLst>
                    <a:ext uri="{9D8B030D-6E8A-4147-A177-3AD203B41FA5}">
                      <a16:colId xmlns:a16="http://schemas.microsoft.com/office/drawing/2014/main" val="845081244"/>
                    </a:ext>
                  </a:extLst>
                </a:gridCol>
                <a:gridCol w="1966812">
                  <a:extLst>
                    <a:ext uri="{9D8B030D-6E8A-4147-A177-3AD203B41FA5}">
                      <a16:colId xmlns:a16="http://schemas.microsoft.com/office/drawing/2014/main" val="2674609149"/>
                    </a:ext>
                  </a:extLst>
                </a:gridCol>
                <a:gridCol w="2125704">
                  <a:extLst>
                    <a:ext uri="{9D8B030D-6E8A-4147-A177-3AD203B41FA5}">
                      <a16:colId xmlns:a16="http://schemas.microsoft.com/office/drawing/2014/main" val="572819834"/>
                    </a:ext>
                  </a:extLst>
                </a:gridCol>
                <a:gridCol w="2238615">
                  <a:extLst>
                    <a:ext uri="{9D8B030D-6E8A-4147-A177-3AD203B41FA5}">
                      <a16:colId xmlns:a16="http://schemas.microsoft.com/office/drawing/2014/main" val="964921221"/>
                    </a:ext>
                  </a:extLst>
                </a:gridCol>
              </a:tblGrid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Contingency Category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Unsolved Power Flow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0125707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N-0 (P0)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8670968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N-1 (P1, P2-1, P7)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2109992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G-1+N-1 (P3)*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7407444"/>
                  </a:ext>
                </a:extLst>
              </a:tr>
              <a:tr h="481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X-1+N-1 (P6-2)**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noProof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889309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59F38A9-66D3-51A0-D210-26D159A4D743}"/>
              </a:ext>
            </a:extLst>
          </p:cNvPr>
          <p:cNvSpPr/>
          <p:nvPr/>
        </p:nvSpPr>
        <p:spPr>
          <a:xfrm>
            <a:off x="666946" y="5296316"/>
            <a:ext cx="7704951" cy="814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2"/>
                </a:solidFill>
              </a:rPr>
              <a:t>*G-1 Generator tested: Victoria Port Units, Formosa Units</a:t>
            </a:r>
          </a:p>
          <a:p>
            <a:r>
              <a:rPr lang="en-US" sz="1400" dirty="0">
                <a:solidFill>
                  <a:schemeClr val="tx2"/>
                </a:solidFill>
              </a:rPr>
              <a:t>**X-1 Transformers tested: Coleto Creek – </a:t>
            </a:r>
            <a:r>
              <a:rPr lang="en-US" sz="1400" dirty="0" err="1">
                <a:solidFill>
                  <a:schemeClr val="tx2"/>
                </a:solidFill>
              </a:rPr>
              <a:t>Ckt</a:t>
            </a:r>
            <a:r>
              <a:rPr lang="en-US" sz="1400" dirty="0">
                <a:solidFill>
                  <a:schemeClr val="tx2"/>
                </a:solidFill>
              </a:rPr>
              <a:t> 1 </a:t>
            </a:r>
          </a:p>
        </p:txBody>
      </p:sp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87F80-D5EA-89EE-957D-32715689B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7ED21-7940-D84C-6178-B287DB579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D8D1-27E7-4240-394E-521873FF5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0A48907-9A7C-D7D8-56DC-796CBB7F8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8" y="762000"/>
            <a:ext cx="8534400" cy="574620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ERCOT analyzed eight options and short-listed four options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Among the four short-listed options, Option 1 addresses the reliability violations, is the least expensive option, improves long-term load-serving capability, and requires the least amount of CCN miles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ERCOT recommends Option 1 as the preferred option and reclassified the project as a Tier 1 Project</a:t>
            </a:r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r>
              <a:rPr lang="en-US" sz="1800" dirty="0"/>
              <a:t>STEC’s initial cost estimate did not include AEP’s increased capability requirement for the 138-kV transmission rebuild and the increased cost associated with recent tariff changes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F49CF1-DCC6-EE00-2889-9EFBCC50DF04}"/>
              </a:ext>
            </a:extLst>
          </p:cNvPr>
          <p:cNvSpPr/>
          <p:nvPr/>
        </p:nvSpPr>
        <p:spPr>
          <a:xfrm>
            <a:off x="885380" y="5003518"/>
            <a:ext cx="7240749" cy="341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*Cost estimates were provided by the TSPs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627933E-0419-5848-8947-6542821F68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61642"/>
              </p:ext>
            </p:extLst>
          </p:nvPr>
        </p:nvGraphicFramePr>
        <p:xfrm>
          <a:off x="885380" y="2668682"/>
          <a:ext cx="7449437" cy="233483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357493">
                  <a:extLst>
                    <a:ext uri="{9D8B030D-6E8A-4147-A177-3AD203B41FA5}">
                      <a16:colId xmlns:a16="http://schemas.microsoft.com/office/drawing/2014/main" val="3111905593"/>
                    </a:ext>
                  </a:extLst>
                </a:gridCol>
                <a:gridCol w="1022986">
                  <a:extLst>
                    <a:ext uri="{9D8B030D-6E8A-4147-A177-3AD203B41FA5}">
                      <a16:colId xmlns:a16="http://schemas.microsoft.com/office/drawing/2014/main" val="626151417"/>
                    </a:ext>
                  </a:extLst>
                </a:gridCol>
                <a:gridCol w="1022986">
                  <a:extLst>
                    <a:ext uri="{9D8B030D-6E8A-4147-A177-3AD203B41FA5}">
                      <a16:colId xmlns:a16="http://schemas.microsoft.com/office/drawing/2014/main" val="3079873282"/>
                    </a:ext>
                  </a:extLst>
                </a:gridCol>
                <a:gridCol w="1022986">
                  <a:extLst>
                    <a:ext uri="{9D8B030D-6E8A-4147-A177-3AD203B41FA5}">
                      <a16:colId xmlns:a16="http://schemas.microsoft.com/office/drawing/2014/main" val="421428584"/>
                    </a:ext>
                  </a:extLst>
                </a:gridCol>
                <a:gridCol w="1022986">
                  <a:extLst>
                    <a:ext uri="{9D8B030D-6E8A-4147-A177-3AD203B41FA5}">
                      <a16:colId xmlns:a16="http://schemas.microsoft.com/office/drawing/2014/main" val="3118884358"/>
                    </a:ext>
                  </a:extLst>
                </a:gridCol>
              </a:tblGrid>
              <a:tr h="2636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Option 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Option 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Option 2A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Option 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9995220"/>
                  </a:ext>
                </a:extLst>
              </a:tr>
              <a:tr h="263669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Addresses the Project Needs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583681"/>
                  </a:ext>
                </a:extLst>
              </a:tr>
              <a:tr h="421962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Meets ERCOT and NERC Reliability Criteria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976793"/>
                  </a:ext>
                </a:extLst>
              </a:tr>
              <a:tr h="421962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Improves Long-Term Load-Serving Capability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(Best)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2074302"/>
                  </a:ext>
                </a:extLst>
              </a:tr>
              <a:tr h="263669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CCN Required (~miles)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(11.1)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(23.0)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(22.6)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(11.4)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8326731"/>
                  </a:ext>
                </a:extLst>
              </a:tr>
              <a:tr h="421962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Construction Feasibility (Based on TSP assessment)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127538"/>
                  </a:ext>
                </a:extLst>
              </a:tr>
              <a:tr h="263669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Capital Cost Estimates* (~$M)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117.38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117.52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132.38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154.54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264572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B2DA2A38-BFD3-93DF-4E8B-E7E382C6F4D8}"/>
              </a:ext>
            </a:extLst>
          </p:cNvPr>
          <p:cNvSpPr/>
          <p:nvPr/>
        </p:nvSpPr>
        <p:spPr>
          <a:xfrm>
            <a:off x="4242062" y="2668683"/>
            <a:ext cx="989814" cy="2334835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070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400" dirty="0"/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/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32669"/>
            <a:ext cx="84582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1 </a:t>
            </a:r>
            <a:r>
              <a:rPr lang="en-US" sz="2000" dirty="0"/>
              <a:t>did not cause any additional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946405"/>
            <a:ext cx="8666672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Based on the review, ERCOT will recommend the Board endorse the Option 1 to address reliability issues in Victoria County in the Coast Weather Zone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TSPs expect to implement the upgrades by June 2028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Estimated Capital Cost: $117.38 million</a:t>
            </a:r>
          </a:p>
          <a:p>
            <a:pPr marL="3429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CCN filling will be required to: </a:t>
            </a:r>
          </a:p>
          <a:p>
            <a:pPr marL="742950" lvl="2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Construct the new 138-kV single-circuit line from Dupont Switching station to the new large load and the removal of the double-circuit section of the Victoria Plant to Shepley and Victoria Plant to Dupont 138-kV circuits 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C1C00-F202-8AF9-89A2-649B525D0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CDA78-43EA-A1BC-7172-346F0BC39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9506A-B03A-DACC-5E22-4F8A15183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Connect the new large load confirmed by Transmission Service Provider (TSP) Attestation Letter to AEP’s 138-kV Dupont Switching station via a 138-kV transmission line, with normal and emergency ratings of at least 427 MVA and 478 MVA, respectively, which will require a new ROW, approximately 3.4-mile;</a:t>
            </a:r>
          </a:p>
          <a:p>
            <a:r>
              <a:rPr lang="en-US" sz="2000" dirty="0"/>
              <a:t>Rebuild the existing Victoria Plant to Shepley to Dupont 138-kV transmission line with normal and emergency ratings of at least 485 MVA, approximately 7.66-mile;</a:t>
            </a:r>
          </a:p>
          <a:p>
            <a:r>
              <a:rPr lang="en-US" sz="2000" dirty="0"/>
              <a:t>Rebuild the existing Victoria Plant to Dupont 138-kV transmission line ckt2 with normal and emergency ratings of at least 485 MVA, approximately 7.66-mile;</a:t>
            </a:r>
          </a:p>
          <a:p>
            <a:r>
              <a:rPr lang="en-US" sz="2000" dirty="0"/>
              <a:t>Remove the double-circuit section of the Victoria Plant to Shepley and Victoria Plant to Dupont circuits (by rebuilding the two circuits on separate structures) to eliminate the NERC P7/ERCOT_1 (common tower outage) events. This would require a new ROW;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CDC5A-2035-B364-84AA-8A45BFA92F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6170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26700</TotalTime>
  <Words>861</Words>
  <Application>Microsoft Office PowerPoint</Application>
  <PresentationFormat>On-screen Show (4:3)</PresentationFormat>
  <Paragraphs>133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Project Need</vt:lpstr>
      <vt:lpstr>Comparison of Project Options</vt:lpstr>
      <vt:lpstr>Tier 1 Project Requirement</vt:lpstr>
      <vt:lpstr>Sub-synchronous Resonance Assessment</vt:lpstr>
      <vt:lpstr>Congestion Analysis and Sensitivity Analysis</vt:lpstr>
      <vt:lpstr>ERCOT Recommendation</vt:lpstr>
      <vt:lpstr>ERCOT Recommendation</vt:lpstr>
      <vt:lpstr>ERCOT Recommendation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495</cp:revision>
  <cp:lastPrinted>2016-01-21T20:53:15Z</cp:lastPrinted>
  <dcterms:created xsi:type="dcterms:W3CDTF">2016-01-21T15:20:31Z</dcterms:created>
  <dcterms:modified xsi:type="dcterms:W3CDTF">2026-01-12T21:01:15Z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